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D23FA-F4D7-4AE7-B1FB-E2AE99E45FFB}" v="2417" dt="2021-04-23T10:09:03.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59" autoAdjust="0"/>
    <p:restoredTop sz="94660"/>
  </p:normalViewPr>
  <p:slideViewPr>
    <p:cSldViewPr snapToGrid="0">
      <p:cViewPr varScale="1">
        <p:scale>
          <a:sx n="116" d="100"/>
          <a:sy n="116" d="100"/>
        </p:scale>
        <p:origin x="-162"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xmlns=""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99C8667E-058A-436F-B8EA-5B3A99D43D09}"/>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5" name="Footer Placeholder 4">
            <a:extLst>
              <a:ext uri="{FF2B5EF4-FFF2-40B4-BE49-F238E27FC236}">
                <a16:creationId xmlns:a16="http://schemas.microsoft.com/office/drawing/2014/main" xmlns=""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5762A1-52E9-402D-B65E-DF193E44CE83}"/>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77998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A70B00-53AE-4D3F-91BE-A8D789ED9864}"/>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5" name="Footer Placeholder 4">
            <a:extLst>
              <a:ext uri="{FF2B5EF4-FFF2-40B4-BE49-F238E27FC236}">
                <a16:creationId xmlns:a16="http://schemas.microsoft.com/office/drawing/2014/main" xmlns=""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7CEBE4-50DC-47DB-B699-CCC024336C9F}"/>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293056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6ACD4D0-5BE6-412D-B08B-5DFFD593513E}"/>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5" name="Footer Placeholder 4">
            <a:extLst>
              <a:ext uri="{FF2B5EF4-FFF2-40B4-BE49-F238E27FC236}">
                <a16:creationId xmlns:a16="http://schemas.microsoft.com/office/drawing/2014/main" xmlns=""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504D2D-9379-40DE-9F45-3004BE54F16B}"/>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421054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3EC35-E02F-41FF-9232-F90692A902FC}"/>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5" name="Footer Placeholder 4">
            <a:extLst>
              <a:ext uri="{FF2B5EF4-FFF2-40B4-BE49-F238E27FC236}">
                <a16:creationId xmlns:a16="http://schemas.microsoft.com/office/drawing/2014/main" xmlns=""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5E644A-4A37-4757-9809-5B035E2874E6}"/>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159838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806546A-957F-4C4D-9744-1177AD258E10}"/>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5" name="Footer Placeholder 4">
            <a:extLst>
              <a:ext uri="{FF2B5EF4-FFF2-40B4-BE49-F238E27FC236}">
                <a16:creationId xmlns:a16="http://schemas.microsoft.com/office/drawing/2014/main" xmlns=""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B94775-7982-41EC-B584-D51224D38F77}"/>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408077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89F02C13-D3ED-4044-9716-F29D79A184C9}"/>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6" name="Footer Placeholder 5">
            <a:extLst>
              <a:ext uri="{FF2B5EF4-FFF2-40B4-BE49-F238E27FC236}">
                <a16:creationId xmlns:a16="http://schemas.microsoft.com/office/drawing/2014/main" xmlns=""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5AA154-790C-4774-9C21-8C543E733F26}"/>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62887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11B5C7-1E37-478F-B4B0-C7202FFE41B9}"/>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8" name="Footer Placeholder 7">
            <a:extLst>
              <a:ext uri="{FF2B5EF4-FFF2-40B4-BE49-F238E27FC236}">
                <a16:creationId xmlns:a16="http://schemas.microsoft.com/office/drawing/2014/main" xmlns=""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8E3DEA6-E4EB-4C2A-8B4F-55EC965B6219}"/>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233706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5D684C9D-23DA-42B0-9DD3-7592F72E8DC9}"/>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4" name="Footer Placeholder 3">
            <a:extLst>
              <a:ext uri="{FF2B5EF4-FFF2-40B4-BE49-F238E27FC236}">
                <a16:creationId xmlns:a16="http://schemas.microsoft.com/office/drawing/2014/main" xmlns=""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53D20DA-9260-4577-BB51-789570A243AF}"/>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297166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2C1F24-E0A1-45A7-8EF5-92CD9799341C}"/>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3" name="Footer Placeholder 2">
            <a:extLst>
              <a:ext uri="{FF2B5EF4-FFF2-40B4-BE49-F238E27FC236}">
                <a16:creationId xmlns:a16="http://schemas.microsoft.com/office/drawing/2014/main" xmlns=""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A880FEF-487E-44DF-8615-DF2210419602}"/>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341124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B58D2EA-2191-4216-B64D-067BDFE12375}"/>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6" name="Footer Placeholder 5">
            <a:extLst>
              <a:ext uri="{FF2B5EF4-FFF2-40B4-BE49-F238E27FC236}">
                <a16:creationId xmlns:a16="http://schemas.microsoft.com/office/drawing/2014/main" xmlns=""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50E382-C500-4A4C-A7C6-43860383AB91}"/>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161423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0C38EAB-AD63-415C-B263-BA1D8FBE3CB0}"/>
              </a:ext>
            </a:extLst>
          </p:cNvPr>
          <p:cNvSpPr>
            <a:spLocks noGrp="1"/>
          </p:cNvSpPr>
          <p:nvPr>
            <p:ph type="dt" sz="half" idx="10"/>
          </p:nvPr>
        </p:nvSpPr>
        <p:spPr/>
        <p:txBody>
          <a:bodyPr/>
          <a:lstStyle/>
          <a:p>
            <a:fld id="{2F3E8B1C-86EF-43CF-8304-249481088644}" type="datetimeFigureOut">
              <a:rPr lang="en-US" smtClean="0"/>
              <a:pPr/>
              <a:t>4/23/2021</a:t>
            </a:fld>
            <a:endParaRPr lang="en-US"/>
          </a:p>
        </p:txBody>
      </p:sp>
      <p:sp>
        <p:nvSpPr>
          <p:cNvPr id="6" name="Footer Placeholder 5">
            <a:extLst>
              <a:ext uri="{FF2B5EF4-FFF2-40B4-BE49-F238E27FC236}">
                <a16:creationId xmlns:a16="http://schemas.microsoft.com/office/drawing/2014/main" xmlns=""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B78D45-289B-46AF-8CB9-E6150BEA17ED}"/>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287169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4/23/2021</a:t>
            </a:fld>
            <a:endParaRPr lang="en-US" dirty="0"/>
          </a:p>
        </p:txBody>
      </p:sp>
      <p:sp>
        <p:nvSpPr>
          <p:cNvPr id="5" name="Footer Placeholder 4">
            <a:extLst>
              <a:ext uri="{FF2B5EF4-FFF2-40B4-BE49-F238E27FC236}">
                <a16:creationId xmlns:a16="http://schemas.microsoft.com/office/drawing/2014/main" xmlns=""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xmlns=""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914632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0E52DF2-6802-459B-AC2A-AF976DEB1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8002184" y="2386295"/>
            <a:ext cx="3730839" cy="3569150"/>
          </a:xfrm>
        </p:spPr>
        <p:txBody>
          <a:bodyPr anchor="b">
            <a:normAutofit/>
          </a:bodyPr>
          <a:lstStyle/>
          <a:p>
            <a:r>
              <a:rPr lang="cs-CZ" sz="4000">
                <a:cs typeface="Calibri Light"/>
              </a:rPr>
              <a:t>The Earth day</a:t>
            </a:r>
            <a:endParaRPr lang="cs-CZ" sz="4000"/>
          </a:p>
        </p:txBody>
      </p:sp>
      <p:sp>
        <p:nvSpPr>
          <p:cNvPr id="3" name="Podnadpis 2"/>
          <p:cNvSpPr>
            <a:spLocks noGrp="1"/>
          </p:cNvSpPr>
          <p:nvPr>
            <p:ph type="subTitle" idx="1"/>
          </p:nvPr>
        </p:nvSpPr>
        <p:spPr>
          <a:xfrm>
            <a:off x="8115300" y="1208146"/>
            <a:ext cx="3137031" cy="979680"/>
          </a:xfrm>
        </p:spPr>
        <p:txBody>
          <a:bodyPr anchor="t">
            <a:normAutofit/>
          </a:bodyPr>
          <a:lstStyle/>
          <a:p>
            <a:r>
              <a:rPr lang="cs-CZ" sz="1800" dirty="0" err="1"/>
              <a:t>Information</a:t>
            </a:r>
            <a:r>
              <a:rPr lang="cs-CZ" sz="1800" dirty="0"/>
              <a:t>, and </a:t>
            </a:r>
            <a:r>
              <a:rPr lang="cs-CZ" sz="1800" dirty="0" err="1"/>
              <a:t>about</a:t>
            </a:r>
            <a:r>
              <a:rPr lang="cs-CZ" sz="1800" dirty="0"/>
              <a:t> </a:t>
            </a:r>
            <a:r>
              <a:rPr lang="cs-CZ" sz="1800" dirty="0" err="1"/>
              <a:t>climate</a:t>
            </a:r>
            <a:r>
              <a:rPr lang="cs-CZ" sz="1800" dirty="0"/>
              <a:t> </a:t>
            </a:r>
            <a:r>
              <a:rPr lang="cs-CZ" sz="1800" dirty="0" err="1"/>
              <a:t>change</a:t>
            </a:r>
            <a:r>
              <a:rPr lang="cs-CZ" sz="1800" dirty="0"/>
              <a:t>.</a:t>
            </a:r>
          </a:p>
        </p:txBody>
      </p:sp>
      <p:pic>
        <p:nvPicPr>
          <p:cNvPr id="4" name="Picture 3" descr="Earth floating in space">
            <a:extLst>
              <a:ext uri="{FF2B5EF4-FFF2-40B4-BE49-F238E27FC236}">
                <a16:creationId xmlns:a16="http://schemas.microsoft.com/office/drawing/2014/main" xmlns="" id="{683E51C4-8AA0-43CB-9B09-9404EF5EDF01}"/>
              </a:ext>
            </a:extLst>
          </p:cNvPr>
          <p:cNvPicPr>
            <a:picLocks noChangeAspect="1"/>
          </p:cNvPicPr>
          <p:nvPr/>
        </p:nvPicPr>
        <p:blipFill rotWithShape="1">
          <a:blip r:embed="rId2"/>
          <a:srcRect l="25747" r="10192" b="-2"/>
          <a:stretch/>
        </p:blipFill>
        <p:spPr>
          <a:xfrm>
            <a:off x="20" y="10"/>
            <a:ext cx="7320707" cy="6857985"/>
          </a:xfrm>
          <a:prstGeom prst="rect">
            <a:avLst/>
          </a:prstGeom>
        </p:spPr>
      </p:pic>
      <p:cxnSp>
        <p:nvCxnSpPr>
          <p:cNvPr id="11" name="Straight Connector 10">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95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A0F0E7-6989-4EDC-8E55-59CED4A7C79E}"/>
              </a:ext>
            </a:extLst>
          </p:cNvPr>
          <p:cNvSpPr>
            <a:spLocks noGrp="1"/>
          </p:cNvSpPr>
          <p:nvPr>
            <p:ph type="title"/>
          </p:nvPr>
        </p:nvSpPr>
        <p:spPr>
          <a:xfrm>
            <a:off x="700635" y="922096"/>
            <a:ext cx="10691265" cy="864072"/>
          </a:xfrm>
        </p:spPr>
        <p:txBody>
          <a:bodyPr>
            <a:normAutofit/>
          </a:bodyPr>
          <a:lstStyle/>
          <a:p>
            <a:r>
              <a:rPr lang="en-US" dirty="0"/>
              <a:t>The earth day</a:t>
            </a:r>
          </a:p>
        </p:txBody>
      </p:sp>
      <p:cxnSp>
        <p:nvCxnSpPr>
          <p:cNvPr id="7" name="Straight Connector 12">
            <a:extLst>
              <a:ext uri="{FF2B5EF4-FFF2-40B4-BE49-F238E27FC236}">
                <a16:creationId xmlns:a16="http://schemas.microsoft.com/office/drawing/2014/main" xmlns="" id="{5EF1A8C6-8F60-4EF2-B4D7-A5A5E94F69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xmlns="" id="{6D313EBF-D972-4440-9C8B-F91DB7F5DAD0}"/>
              </a:ext>
            </a:extLst>
          </p:cNvPr>
          <p:cNvPicPr>
            <a:picLocks noChangeAspect="1"/>
          </p:cNvPicPr>
          <p:nvPr/>
        </p:nvPicPr>
        <p:blipFill>
          <a:blip r:embed="rId2"/>
          <a:stretch>
            <a:fillRect/>
          </a:stretch>
        </p:blipFill>
        <p:spPr>
          <a:xfrm>
            <a:off x="800099" y="2130573"/>
            <a:ext cx="3398089" cy="3398089"/>
          </a:xfrm>
          <a:prstGeom prst="rect">
            <a:avLst/>
          </a:prstGeom>
        </p:spPr>
      </p:pic>
      <p:sp>
        <p:nvSpPr>
          <p:cNvPr id="8" name="Content Placeholder 7">
            <a:extLst>
              <a:ext uri="{FF2B5EF4-FFF2-40B4-BE49-F238E27FC236}">
                <a16:creationId xmlns:a16="http://schemas.microsoft.com/office/drawing/2014/main" xmlns="" id="{6B1E7608-C17D-447C-A846-162D03082C7D}"/>
              </a:ext>
            </a:extLst>
          </p:cNvPr>
          <p:cNvSpPr>
            <a:spLocks noGrp="1"/>
          </p:cNvSpPr>
          <p:nvPr>
            <p:ph idx="1"/>
          </p:nvPr>
        </p:nvSpPr>
        <p:spPr>
          <a:xfrm>
            <a:off x="4797971" y="1906418"/>
            <a:ext cx="6693941" cy="3923165"/>
          </a:xfrm>
        </p:spPr>
        <p:txBody>
          <a:bodyPr vert="horz" lIns="91440" tIns="45720" rIns="91440" bIns="45720" rtlCol="0" anchor="t">
            <a:normAutofit fontScale="92500"/>
          </a:bodyPr>
          <a:lstStyle/>
          <a:p>
            <a:r>
              <a:rPr lang="en-US" dirty="0"/>
              <a:t>The earth day is every year on 22nd of </a:t>
            </a:r>
            <a:r>
              <a:rPr lang="en-US" dirty="0" smtClean="0"/>
              <a:t>April</a:t>
            </a:r>
            <a:r>
              <a:rPr lang="cs-CZ" dirty="0" smtClean="0"/>
              <a:t>. </a:t>
            </a:r>
            <a:r>
              <a:rPr lang="cs-CZ" dirty="0" smtClean="0"/>
              <a:t>I</a:t>
            </a:r>
            <a:r>
              <a:rPr lang="en-US" dirty="0" err="1" smtClean="0"/>
              <a:t>t's</a:t>
            </a:r>
            <a:r>
              <a:rPr lang="en-US" dirty="0" smtClean="0"/>
              <a:t> </a:t>
            </a:r>
            <a:r>
              <a:rPr lang="en-US" dirty="0"/>
              <a:t>celebrated since 1970 and </a:t>
            </a:r>
            <a:r>
              <a:rPr lang="en-US" dirty="0" err="1" smtClean="0"/>
              <a:t>i</a:t>
            </a:r>
            <a:r>
              <a:rPr lang="cs-CZ" dirty="0" smtClean="0"/>
              <a:t>t </a:t>
            </a:r>
            <a:r>
              <a:rPr lang="cs-CZ" dirty="0" err="1" smtClean="0"/>
              <a:t>is</a:t>
            </a:r>
            <a:r>
              <a:rPr lang="en-US" dirty="0" smtClean="0"/>
              <a:t> celebrated</a:t>
            </a:r>
            <a:r>
              <a:rPr lang="cs-CZ" dirty="0" smtClean="0"/>
              <a:t> </a:t>
            </a:r>
            <a:r>
              <a:rPr lang="cs-CZ" smtClean="0"/>
              <a:t>all</a:t>
            </a:r>
            <a:r>
              <a:rPr lang="en-US" smtClean="0"/>
              <a:t> </a:t>
            </a:r>
            <a:r>
              <a:rPr lang="en-US" dirty="0"/>
              <a:t>around the globe.</a:t>
            </a:r>
          </a:p>
          <a:p>
            <a:r>
              <a:rPr lang="en-US" dirty="0"/>
              <a:t>On the earth day everybody remembers the planet that we are living on and try to make our planet better so we can live on it longer .</a:t>
            </a:r>
          </a:p>
          <a:p>
            <a:r>
              <a:rPr lang="en-US" dirty="0"/>
              <a:t>The Earth day celebrates 50 years since it started and made a lot of partners to protect our planet.</a:t>
            </a:r>
          </a:p>
          <a:p>
            <a:r>
              <a:rPr lang="en-US" dirty="0"/>
              <a:t>But sadly, the earth is being destroyed by many things that us humans do and one of those things is climate change</a:t>
            </a:r>
          </a:p>
        </p:txBody>
      </p:sp>
      <p:cxnSp>
        <p:nvCxnSpPr>
          <p:cNvPr id="10" name="Straight Connector 14">
            <a:extLst>
              <a:ext uri="{FF2B5EF4-FFF2-40B4-BE49-F238E27FC236}">
                <a16:creationId xmlns:a16="http://schemas.microsoft.com/office/drawing/2014/main" xmlns="" id="{FD9760AA-CA3F-4C65-B688-B44307731F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4065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5D67320-FCFD-4931-AAF7-C6C853329C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386FFE5-7ECB-4B98-80F1-54260229B3FE}"/>
              </a:ext>
            </a:extLst>
          </p:cNvPr>
          <p:cNvSpPr>
            <a:spLocks noGrp="1"/>
          </p:cNvSpPr>
          <p:nvPr>
            <p:ph type="title"/>
          </p:nvPr>
        </p:nvSpPr>
        <p:spPr>
          <a:xfrm>
            <a:off x="685800" y="908651"/>
            <a:ext cx="3620882" cy="3640345"/>
          </a:xfrm>
        </p:spPr>
        <p:txBody>
          <a:bodyPr vert="horz" lIns="91440" tIns="45720" rIns="91440" bIns="45720" rtlCol="0" anchor="t">
            <a:normAutofit/>
          </a:bodyPr>
          <a:lstStyle/>
          <a:p>
            <a:r>
              <a:rPr lang="en-US">
                <a:solidFill>
                  <a:schemeClr val="bg1"/>
                </a:solidFill>
              </a:rPr>
              <a:t>Climate change</a:t>
            </a:r>
          </a:p>
        </p:txBody>
      </p:sp>
      <p:cxnSp>
        <p:nvCxnSpPr>
          <p:cNvPr id="17" name="Straight Connector 16">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xmlns="" id="{DEE9025A-E8AC-42E1-A44B-4FF5464893AA}"/>
              </a:ext>
            </a:extLst>
          </p:cNvPr>
          <p:cNvPicPr>
            <a:picLocks noGrp="1" noChangeAspect="1"/>
          </p:cNvPicPr>
          <p:nvPr>
            <p:ph idx="1"/>
          </p:nvPr>
        </p:nvPicPr>
        <p:blipFill rotWithShape="1">
          <a:blip r:embed="rId2"/>
          <a:srcRect l="8754" r="7236" b="-2"/>
          <a:stretch/>
        </p:blipFill>
        <p:spPr>
          <a:xfrm>
            <a:off x="4876158" y="10"/>
            <a:ext cx="7315841" cy="6857990"/>
          </a:xfrm>
          <a:prstGeom prst="rect">
            <a:avLst/>
          </a:prstGeom>
        </p:spPr>
      </p:pic>
    </p:spTree>
    <p:extLst>
      <p:ext uri="{BB962C8B-B14F-4D97-AF65-F5344CB8AC3E}">
        <p14:creationId xmlns:p14="http://schemas.microsoft.com/office/powerpoint/2010/main" xmlns="" val="109664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60EB578-C970-4186-B93C-45851BBC6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7DC8BA8-4635-4E8F-8F72-4D144D4C83F4}"/>
              </a:ext>
            </a:extLst>
          </p:cNvPr>
          <p:cNvSpPr>
            <a:spLocks noGrp="1"/>
          </p:cNvSpPr>
          <p:nvPr>
            <p:ph type="title"/>
          </p:nvPr>
        </p:nvSpPr>
        <p:spPr>
          <a:xfrm>
            <a:off x="5604846" y="860615"/>
            <a:ext cx="5922279" cy="1272986"/>
          </a:xfrm>
        </p:spPr>
        <p:txBody>
          <a:bodyPr>
            <a:normAutofit/>
          </a:bodyPr>
          <a:lstStyle/>
          <a:p>
            <a:pPr>
              <a:lnSpc>
                <a:spcPct val="90000"/>
              </a:lnSpc>
            </a:pPr>
            <a:r>
              <a:rPr lang="en-US" dirty="0"/>
              <a:t>The start of  the climate change</a:t>
            </a:r>
            <a:endParaRPr lang="en-US"/>
          </a:p>
        </p:txBody>
      </p:sp>
      <p:pic>
        <p:nvPicPr>
          <p:cNvPr id="4" name="Picture 4">
            <a:extLst>
              <a:ext uri="{FF2B5EF4-FFF2-40B4-BE49-F238E27FC236}">
                <a16:creationId xmlns:a16="http://schemas.microsoft.com/office/drawing/2014/main" xmlns="" id="{396A36E6-7509-4CFF-A457-EE23CE72B7EB}"/>
              </a:ext>
            </a:extLst>
          </p:cNvPr>
          <p:cNvPicPr>
            <a:picLocks noChangeAspect="1"/>
          </p:cNvPicPr>
          <p:nvPr/>
        </p:nvPicPr>
        <p:blipFill rotWithShape="1">
          <a:blip r:embed="rId2"/>
          <a:srcRect l="27814" r="22716"/>
          <a:stretch/>
        </p:blipFill>
        <p:spPr>
          <a:xfrm>
            <a:off x="20" y="-17929"/>
            <a:ext cx="4876780" cy="6875929"/>
          </a:xfrm>
          <a:prstGeom prst="rect">
            <a:avLst/>
          </a:prstGeom>
        </p:spPr>
      </p:pic>
      <p:cxnSp>
        <p:nvCxnSpPr>
          <p:cNvPr id="13" name="Straight Connector 12">
            <a:extLst>
              <a:ext uri="{FF2B5EF4-FFF2-40B4-BE49-F238E27FC236}">
                <a16:creationId xmlns:a16="http://schemas.microsoft.com/office/drawing/2014/main" xmlns="" id="{CDF57B02-07BB-407B-BB36-06D9C64A67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xmlns="" id="{0363B0E8-7C3F-4E12-B20D-6174A932FA4A}"/>
              </a:ext>
            </a:extLst>
          </p:cNvPr>
          <p:cNvSpPr>
            <a:spLocks noGrp="1"/>
          </p:cNvSpPr>
          <p:nvPr>
            <p:ph idx="1"/>
          </p:nvPr>
        </p:nvSpPr>
        <p:spPr>
          <a:xfrm>
            <a:off x="5566943" y="2133600"/>
            <a:ext cx="6005933" cy="3774464"/>
          </a:xfrm>
        </p:spPr>
        <p:txBody>
          <a:bodyPr vert="horz" lIns="91440" tIns="45720" rIns="91440" bIns="45720" rtlCol="0" anchor="t">
            <a:normAutofit/>
          </a:bodyPr>
          <a:lstStyle/>
          <a:p>
            <a:r>
              <a:rPr lang="en-US" dirty="0"/>
              <a:t>Climate change was discovered in the early 19th century when people noticed that ice caps were melting, and greenhouse effect was seen.</a:t>
            </a:r>
          </a:p>
          <a:p>
            <a:r>
              <a:rPr lang="en-US" dirty="0"/>
              <a:t>Later in the century scientist argued if it has some connection and if it could change the climate.</a:t>
            </a:r>
          </a:p>
          <a:p>
            <a:r>
              <a:rPr lang="en-US" dirty="0"/>
              <a:t>In 1960s the evidence of climate change became more and more convincing because of that some scientists said that it was the fault of us and our activities that are making these gases.</a:t>
            </a:r>
          </a:p>
        </p:txBody>
      </p:sp>
      <p:cxnSp>
        <p:nvCxnSpPr>
          <p:cNvPr id="15" name="Straight Connector 14">
            <a:extLst>
              <a:ext uri="{FF2B5EF4-FFF2-40B4-BE49-F238E27FC236}">
                <a16:creationId xmlns:a16="http://schemas.microsoft.com/office/drawing/2014/main" xmlns="" id="{C6855964-C920-48EB-8804-74291211C8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4619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026DAF1-65C0-4E14-B634-DA931B0965DF}"/>
              </a:ext>
            </a:extLst>
          </p:cNvPr>
          <p:cNvSpPr>
            <a:spLocks noGrp="1"/>
          </p:cNvSpPr>
          <p:nvPr>
            <p:ph type="title"/>
          </p:nvPr>
        </p:nvSpPr>
        <p:spPr>
          <a:xfrm>
            <a:off x="695325" y="555712"/>
            <a:ext cx="3741687" cy="5390257"/>
          </a:xfrm>
        </p:spPr>
        <p:txBody>
          <a:bodyPr>
            <a:normAutofit/>
          </a:bodyPr>
          <a:lstStyle/>
          <a:p>
            <a:r>
              <a:rPr lang="en-US" dirty="0"/>
              <a:t>After discovery of climate change</a:t>
            </a:r>
          </a:p>
        </p:txBody>
      </p:sp>
      <p:cxnSp>
        <p:nvCxnSpPr>
          <p:cNvPr id="13" name="Straight Connector 12">
            <a:extLst>
              <a:ext uri="{FF2B5EF4-FFF2-40B4-BE49-F238E27FC236}">
                <a16:creationId xmlns:a16="http://schemas.microsoft.com/office/drawing/2014/main" xmlns="" id="{40ADC89C-EB4E-4AA5-ABBD-448BEC5FA3C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87680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xmlns="" id="{8A56C61B-A6D1-4B37-B640-891712700B86}"/>
              </a:ext>
            </a:extLst>
          </p:cNvPr>
          <p:cNvPicPr>
            <a:picLocks noChangeAspect="1"/>
          </p:cNvPicPr>
          <p:nvPr/>
        </p:nvPicPr>
        <p:blipFill rotWithShape="1">
          <a:blip r:embed="rId2"/>
          <a:srcRect t="20343" r="-2" b="6874"/>
          <a:stretch/>
        </p:blipFill>
        <p:spPr>
          <a:xfrm>
            <a:off x="5715001" y="723900"/>
            <a:ext cx="5676900" cy="2324100"/>
          </a:xfrm>
          <a:prstGeom prst="rect">
            <a:avLst/>
          </a:prstGeom>
        </p:spPr>
      </p:pic>
      <p:sp>
        <p:nvSpPr>
          <p:cNvPr id="8" name="Content Placeholder 7">
            <a:extLst>
              <a:ext uri="{FF2B5EF4-FFF2-40B4-BE49-F238E27FC236}">
                <a16:creationId xmlns:a16="http://schemas.microsoft.com/office/drawing/2014/main" xmlns="" id="{3E7EF4E9-DBC2-4B19-B9CE-24FCBB831959}"/>
              </a:ext>
            </a:extLst>
          </p:cNvPr>
          <p:cNvSpPr>
            <a:spLocks noGrp="1"/>
          </p:cNvSpPr>
          <p:nvPr>
            <p:ph idx="1"/>
          </p:nvPr>
        </p:nvSpPr>
        <p:spPr>
          <a:xfrm>
            <a:off x="5576419" y="3368485"/>
            <a:ext cx="5920256" cy="2804900"/>
          </a:xfrm>
        </p:spPr>
        <p:txBody>
          <a:bodyPr vert="horz" lIns="91440" tIns="45720" rIns="91440" bIns="45720" rtlCol="0" anchor="t">
            <a:normAutofit fontScale="85000" lnSpcReduction="20000"/>
          </a:bodyPr>
          <a:lstStyle/>
          <a:p>
            <a:r>
              <a:rPr lang="en-US" dirty="0"/>
              <a:t>In 1990s scientist could not deny the climate change and that it warmed up our planet</a:t>
            </a:r>
          </a:p>
          <a:p>
            <a:r>
              <a:rPr lang="en-US" dirty="0"/>
              <a:t>Scientist also discovered that it was our fault because of emissions.</a:t>
            </a:r>
          </a:p>
          <a:p>
            <a:r>
              <a:rPr lang="en-US" dirty="0"/>
              <a:t>The public also started noticing some things and started to fear the earth getting much warmer.</a:t>
            </a:r>
          </a:p>
          <a:p>
            <a:r>
              <a:rPr lang="en-US" dirty="0"/>
              <a:t>Also, in 1990s research of climate change was expanded and more scientists joined to know more about protecting our planet.</a:t>
            </a:r>
          </a:p>
        </p:txBody>
      </p:sp>
    </p:spTree>
    <p:extLst>
      <p:ext uri="{BB962C8B-B14F-4D97-AF65-F5344CB8AC3E}">
        <p14:creationId xmlns:p14="http://schemas.microsoft.com/office/powerpoint/2010/main" xmlns="" val="202956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60EB578-C970-4186-B93C-45851BBC6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F31354B-CB3E-4921-9BE2-A47F7E2F7125}"/>
              </a:ext>
            </a:extLst>
          </p:cNvPr>
          <p:cNvSpPr>
            <a:spLocks noGrp="1"/>
          </p:cNvSpPr>
          <p:nvPr>
            <p:ph type="title"/>
          </p:nvPr>
        </p:nvSpPr>
        <p:spPr>
          <a:xfrm>
            <a:off x="5604846" y="860615"/>
            <a:ext cx="5922279" cy="1272986"/>
          </a:xfrm>
        </p:spPr>
        <p:txBody>
          <a:bodyPr>
            <a:normAutofit fontScale="90000"/>
          </a:bodyPr>
          <a:lstStyle/>
          <a:p>
            <a:r>
              <a:rPr lang="en-US" dirty="0">
                <a:latin typeface="Univers Condensed"/>
                <a:ea typeface="+mn-ea"/>
                <a:cs typeface="+mn-cs"/>
              </a:rPr>
              <a:t>Climate change now</a:t>
            </a:r>
          </a:p>
        </p:txBody>
      </p:sp>
      <p:pic>
        <p:nvPicPr>
          <p:cNvPr id="4" name="Picture 4">
            <a:extLst>
              <a:ext uri="{FF2B5EF4-FFF2-40B4-BE49-F238E27FC236}">
                <a16:creationId xmlns:a16="http://schemas.microsoft.com/office/drawing/2014/main" xmlns="" id="{455A5E99-D3A8-44BD-9137-090755809CAD}"/>
              </a:ext>
            </a:extLst>
          </p:cNvPr>
          <p:cNvPicPr>
            <a:picLocks noChangeAspect="1"/>
          </p:cNvPicPr>
          <p:nvPr/>
        </p:nvPicPr>
        <p:blipFill rotWithShape="1">
          <a:blip r:embed="rId2"/>
          <a:srcRect l="32021" r="28084" b="1"/>
          <a:stretch/>
        </p:blipFill>
        <p:spPr>
          <a:xfrm>
            <a:off x="20" y="-17929"/>
            <a:ext cx="4876780" cy="6875929"/>
          </a:xfrm>
          <a:prstGeom prst="rect">
            <a:avLst/>
          </a:prstGeom>
        </p:spPr>
      </p:pic>
      <p:cxnSp>
        <p:nvCxnSpPr>
          <p:cNvPr id="13" name="Straight Connector 12">
            <a:extLst>
              <a:ext uri="{FF2B5EF4-FFF2-40B4-BE49-F238E27FC236}">
                <a16:creationId xmlns:a16="http://schemas.microsoft.com/office/drawing/2014/main" xmlns="" id="{CDF57B02-07BB-407B-BB36-06D9C64A67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xmlns="" id="{670B2992-45F1-419D-8E86-41DBD058C3AE}"/>
              </a:ext>
            </a:extLst>
          </p:cNvPr>
          <p:cNvSpPr>
            <a:spLocks noGrp="1"/>
          </p:cNvSpPr>
          <p:nvPr>
            <p:ph idx="1"/>
          </p:nvPr>
        </p:nvSpPr>
        <p:spPr>
          <a:xfrm>
            <a:off x="5566943" y="2133600"/>
            <a:ext cx="6005933" cy="3774464"/>
          </a:xfrm>
        </p:spPr>
        <p:txBody>
          <a:bodyPr vert="horz" lIns="91440" tIns="45720" rIns="91440" bIns="45720" rtlCol="0" anchor="t">
            <a:normAutofit/>
          </a:bodyPr>
          <a:lstStyle/>
          <a:p>
            <a:r>
              <a:rPr lang="en-US" dirty="0"/>
              <a:t>People see climate change as a big problem and trying to do everything to help it stop it but there are also people that are still denying it.</a:t>
            </a:r>
          </a:p>
          <a:p>
            <a:r>
              <a:rPr lang="en-US" dirty="0"/>
              <a:t>The climate change is bigger problem than it was been last years because more people are driving cars and using more things that are producing greenhouse gases.</a:t>
            </a:r>
          </a:p>
          <a:p>
            <a:r>
              <a:rPr lang="en-US" dirty="0"/>
              <a:t>Luckily, some greenhouse gases have been banned in being in products but there are still many more.</a:t>
            </a:r>
          </a:p>
        </p:txBody>
      </p:sp>
      <p:cxnSp>
        <p:nvCxnSpPr>
          <p:cNvPr id="15" name="Straight Connector 14">
            <a:extLst>
              <a:ext uri="{FF2B5EF4-FFF2-40B4-BE49-F238E27FC236}">
                <a16:creationId xmlns:a16="http://schemas.microsoft.com/office/drawing/2014/main" xmlns="" id="{C6855964-C920-48EB-8804-74291211C8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217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992AB2-AE86-44FD-9E07-6948215826C8}"/>
              </a:ext>
            </a:extLst>
          </p:cNvPr>
          <p:cNvSpPr>
            <a:spLocks noGrp="1"/>
          </p:cNvSpPr>
          <p:nvPr>
            <p:ph type="title"/>
          </p:nvPr>
        </p:nvSpPr>
        <p:spPr>
          <a:xfrm>
            <a:off x="695325" y="907037"/>
            <a:ext cx="3819821" cy="1955690"/>
          </a:xfrm>
        </p:spPr>
        <p:txBody>
          <a:bodyPr>
            <a:normAutofit fontScale="90000"/>
          </a:bodyPr>
          <a:lstStyle/>
          <a:p>
            <a:r>
              <a:rPr lang="en-US" sz="3700"/>
              <a:t>What can  you do  to help  the planet?</a:t>
            </a:r>
          </a:p>
        </p:txBody>
      </p:sp>
      <p:cxnSp>
        <p:nvCxnSpPr>
          <p:cNvPr id="30" name="Straight Connector 29">
            <a:extLst>
              <a:ext uri="{FF2B5EF4-FFF2-40B4-BE49-F238E27FC236}">
                <a16:creationId xmlns:a16="http://schemas.microsoft.com/office/drawing/2014/main" xmlns=""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5B6C6ECF-0C2E-456B-89D3-2669FACE7BC4}"/>
              </a:ext>
            </a:extLst>
          </p:cNvPr>
          <p:cNvSpPr>
            <a:spLocks noGrp="1"/>
          </p:cNvSpPr>
          <p:nvPr>
            <p:ph idx="1"/>
          </p:nvPr>
        </p:nvSpPr>
        <p:spPr>
          <a:xfrm>
            <a:off x="695325" y="2862727"/>
            <a:ext cx="3706113" cy="3372250"/>
          </a:xfrm>
        </p:spPr>
        <p:txBody>
          <a:bodyPr vert="horz" lIns="91440" tIns="45720" rIns="91440" bIns="45720" rtlCol="0" anchor="t">
            <a:normAutofit lnSpcReduction="10000"/>
          </a:bodyPr>
          <a:lstStyle/>
          <a:p>
            <a:pPr>
              <a:lnSpc>
                <a:spcPct val="110000"/>
              </a:lnSpc>
            </a:pPr>
            <a:r>
              <a:rPr lang="en-US" sz="1400" dirty="0"/>
              <a:t>Don’t ride by cars so often use public transport, ride a bike or go for a walk.</a:t>
            </a:r>
          </a:p>
          <a:p>
            <a:pPr>
              <a:lnSpc>
                <a:spcPct val="110000"/>
              </a:lnSpc>
            </a:pPr>
            <a:r>
              <a:rPr lang="en-US" sz="1400" dirty="0"/>
              <a:t>Don’t use so much water. It still helps the climate change</a:t>
            </a:r>
          </a:p>
          <a:p>
            <a:pPr>
              <a:lnSpc>
                <a:spcPct val="110000"/>
              </a:lnSpc>
            </a:pPr>
            <a:r>
              <a:rPr lang="en-US" sz="1400" dirty="0"/>
              <a:t>Recycling also helps a little so do it you don’t have a reason not to.</a:t>
            </a:r>
          </a:p>
          <a:p>
            <a:pPr>
              <a:lnSpc>
                <a:spcPct val="110000"/>
              </a:lnSpc>
            </a:pPr>
            <a:r>
              <a:rPr lang="en-US" sz="1400" dirty="0"/>
              <a:t>Don’t use much energy. Use it wisely and turn off the lights when going out of the room and not coming back.</a:t>
            </a:r>
          </a:p>
          <a:p>
            <a:pPr>
              <a:lnSpc>
                <a:spcPct val="110000"/>
              </a:lnSpc>
            </a:pPr>
            <a:r>
              <a:rPr lang="en-US" sz="1400" dirty="0"/>
              <a:t>Help people understand the problem and try to show them what to do and what is bad. </a:t>
            </a:r>
          </a:p>
        </p:txBody>
      </p:sp>
      <p:pic>
        <p:nvPicPr>
          <p:cNvPr id="4" name="Picture 4">
            <a:extLst>
              <a:ext uri="{FF2B5EF4-FFF2-40B4-BE49-F238E27FC236}">
                <a16:creationId xmlns:a16="http://schemas.microsoft.com/office/drawing/2014/main" xmlns="" id="{26223299-6CE7-481A-9DAA-72FBD60AE355}"/>
              </a:ext>
            </a:extLst>
          </p:cNvPr>
          <p:cNvPicPr>
            <a:picLocks noChangeAspect="1"/>
          </p:cNvPicPr>
          <p:nvPr/>
        </p:nvPicPr>
        <p:blipFill rotWithShape="1">
          <a:blip r:embed="rId2"/>
          <a:srcRect l="14972" r="5080" b="1"/>
          <a:stretch/>
        </p:blipFill>
        <p:spPr>
          <a:xfrm>
            <a:off x="4876800" y="735286"/>
            <a:ext cx="6515100" cy="5398813"/>
          </a:xfrm>
          <a:prstGeom prst="rect">
            <a:avLst/>
          </a:prstGeom>
        </p:spPr>
      </p:pic>
    </p:spTree>
    <p:extLst>
      <p:ext uri="{BB962C8B-B14F-4D97-AF65-F5344CB8AC3E}">
        <p14:creationId xmlns:p14="http://schemas.microsoft.com/office/powerpoint/2010/main" xmlns="" val="47076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85CB65D0-496F-4797-A015-C85839E35D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40D1FD35-C403-4587-9BE8-AD25CB5A46FB}"/>
              </a:ext>
            </a:extLst>
          </p:cNvPr>
          <p:cNvPicPr>
            <a:picLocks noGrp="1" noChangeAspect="1"/>
          </p:cNvPicPr>
          <p:nvPr>
            <p:ph idx="1"/>
          </p:nvPr>
        </p:nvPicPr>
        <p:blipFill rotWithShape="1">
          <a:blip r:embed="rId2"/>
          <a:srcRect t="10000"/>
          <a:stretch/>
        </p:blipFill>
        <p:spPr>
          <a:xfrm>
            <a:off x="1" y="10"/>
            <a:ext cx="12192000" cy="6857989"/>
          </a:xfrm>
          <a:prstGeom prst="rect">
            <a:avLst/>
          </a:prstGeom>
        </p:spPr>
      </p:pic>
      <p:sp>
        <p:nvSpPr>
          <p:cNvPr id="15" name="Rectangle 14">
            <a:extLst>
              <a:ext uri="{FF2B5EF4-FFF2-40B4-BE49-F238E27FC236}">
                <a16:creationId xmlns:a16="http://schemas.microsoft.com/office/drawing/2014/main" xmlns="" id="{95D2C779-8883-4E5F-A170-0F464918C1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FF6279-49F7-4A8A-8E6B-D7996F380EC7}"/>
              </a:ext>
            </a:extLst>
          </p:cNvPr>
          <p:cNvSpPr>
            <a:spLocks noGrp="1"/>
          </p:cNvSpPr>
          <p:nvPr>
            <p:ph type="title"/>
          </p:nvPr>
        </p:nvSpPr>
        <p:spPr>
          <a:xfrm>
            <a:off x="1833541" y="990599"/>
            <a:ext cx="5619054" cy="4849091"/>
          </a:xfrm>
        </p:spPr>
        <p:txBody>
          <a:bodyPr vert="horz" lIns="91440" tIns="45720" rIns="91440" bIns="45720" rtlCol="0" anchor="ctr">
            <a:normAutofit/>
          </a:bodyPr>
          <a:lstStyle/>
          <a:p>
            <a:pPr algn="r"/>
            <a:r>
              <a:rPr lang="en-US" sz="5400" dirty="0">
                <a:solidFill>
                  <a:srgbClr val="FFFFFF"/>
                </a:solidFill>
              </a:rPr>
              <a:t>Thanks for attention</a:t>
            </a:r>
            <a:br>
              <a:rPr lang="en-US" sz="5400" dirty="0">
                <a:solidFill>
                  <a:srgbClr val="FFFFFF"/>
                </a:solidFill>
              </a:rPr>
            </a:br>
            <a:r>
              <a:rPr lang="en-US" sz="2000" dirty="0">
                <a:solidFill>
                  <a:srgbClr val="FFFFFF"/>
                </a:solidFill>
              </a:rPr>
              <a:t>We have only one planet  take care of it</a:t>
            </a:r>
          </a:p>
        </p:txBody>
      </p:sp>
      <p:cxnSp>
        <p:nvCxnSpPr>
          <p:cNvPr id="17" name="Straight Connector 16">
            <a:extLst>
              <a:ext uri="{FF2B5EF4-FFF2-40B4-BE49-F238E27FC236}">
                <a16:creationId xmlns:a16="http://schemas.microsoft.com/office/drawing/2014/main" xmlns="" id="{BD96A694-258D-4418-A83C-B9BA72FD44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7182642"/>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242C41"/>
      </a:dk2>
      <a:lt2>
        <a:srgbClr val="E8E4E2"/>
      </a:lt2>
      <a:accent1>
        <a:srgbClr val="7FA8BA"/>
      </a:accent1>
      <a:accent2>
        <a:srgbClr val="7F8FBA"/>
      </a:accent2>
      <a:accent3>
        <a:srgbClr val="9D96C6"/>
      </a:accent3>
      <a:accent4>
        <a:srgbClr val="A07FBA"/>
      </a:accent4>
      <a:accent5>
        <a:srgbClr val="C392C4"/>
      </a:accent5>
      <a:accent6>
        <a:srgbClr val="BA7FA3"/>
      </a:accent6>
      <a:hlink>
        <a:srgbClr val="A9765F"/>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TotalTime>
  <Words>165</Words>
  <Application>Microsoft Office PowerPoint</Application>
  <PresentationFormat>Vlastní</PresentationFormat>
  <Paragraphs>28</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ChronicleVTI</vt:lpstr>
      <vt:lpstr>The Earth day</vt:lpstr>
      <vt:lpstr>The earth day</vt:lpstr>
      <vt:lpstr>Climate change</vt:lpstr>
      <vt:lpstr>The start of  the climate change</vt:lpstr>
      <vt:lpstr>After discovery of climate change</vt:lpstr>
      <vt:lpstr>Climate change now</vt:lpstr>
      <vt:lpstr>What can  you do  to help  the planet?</vt:lpstr>
      <vt:lpstr>Thanks for attention We have only one planet  take care of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 Škola</dc:creator>
  <cp:lastModifiedBy>Michal Fjurý</cp:lastModifiedBy>
  <cp:revision>201</cp:revision>
  <dcterms:created xsi:type="dcterms:W3CDTF">2021-04-23T09:28:39Z</dcterms:created>
  <dcterms:modified xsi:type="dcterms:W3CDTF">2021-04-23T10:11:09Z</dcterms:modified>
</cp:coreProperties>
</file>